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mv" ContentType="video/x-ms-wmv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2"/>
  </p:sldMasterIdLst>
  <p:notesMasterIdLst>
    <p:notesMasterId r:id="rId9"/>
  </p:notesMasterIdLst>
  <p:sldIdLst>
    <p:sldId id="266" r:id="rId3"/>
    <p:sldId id="268" r:id="rId4"/>
    <p:sldId id="270" r:id="rId5"/>
    <p:sldId id="274" r:id="rId6"/>
    <p:sldId id="275" r:id="rId7"/>
    <p:sldId id="273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129" autoAdjust="0"/>
    <p:restoredTop sz="94628" autoAdjust="0"/>
  </p:normalViewPr>
  <p:slideViewPr>
    <p:cSldViewPr showGuides="1">
      <p:cViewPr>
        <p:scale>
          <a:sx n="66" d="100"/>
          <a:sy n="66" d="100"/>
        </p:scale>
        <p:origin x="-1344" y="-906"/>
      </p:cViewPr>
      <p:guideLst>
        <p:guide orient="horz" pos="2160"/>
        <p:guide pos="2880"/>
        <p:guide pos="144"/>
        <p:guide pos="561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howGuides="1">
      <p:cViewPr varScale="1">
        <p:scale>
          <a:sx n="67" d="100"/>
          <a:sy n="67" d="100"/>
        </p:scale>
        <p:origin x="-3276" y="-96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DA3D3F-FA3A-43FB-819B-B918D157AE16}" type="datetimeFigureOut">
              <a:rPr lang="en-US" smtClean="0"/>
              <a:t>7/10/2012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039F434-8BE4-4208-A27E-B9B0B17D62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72696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1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1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1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1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1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1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Underwater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>
            <a:lum bright="-10000" contrast="10000"/>
          </a:blip>
          <a:srcRect b="17288"/>
          <a:stretch/>
        </p:blipFill>
        <p:spPr>
          <a:xfrm>
            <a:off x="3628" y="0"/>
            <a:ext cx="9140372" cy="5040087"/>
          </a:xfrm>
          <a:prstGeom prst="rect">
            <a:avLst/>
          </a:prstGeom>
          <a:effectLst>
            <a:reflection blurRad="6350" stA="50000" endA="275" endPos="40000" dist="101600" dir="5400000" sy="-100000" algn="bl" rotWithShape="0"/>
          </a:effec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762000"/>
            <a:ext cx="8686800" cy="1470025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27874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/>
              <a:t>7/10/2012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33372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419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3926"/>
            <a:ext cx="8686800" cy="1143000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369488"/>
            <a:ext cx="8686800" cy="4922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/>
              <a:t>7/10/2012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11278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Underwater.wmv">
            <a:hlinkClick r:id="" action="ppaction://media"/>
          </p:cNvPr>
          <p:cNvPicPr>
            <a:picLocks noChangeAspect="1"/>
          </p:cNvPicPr>
          <p:nvPr userDrawn="1"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>
            <a:lum bright="-10000" contrast="10000"/>
          </a:blip>
          <a:srcRect t="69492" b="17288"/>
          <a:stretch/>
        </p:blipFill>
        <p:spPr>
          <a:xfrm>
            <a:off x="3628" y="5943600"/>
            <a:ext cx="9140372" cy="805542"/>
          </a:xfrm>
          <a:prstGeom prst="rect">
            <a:avLst/>
          </a:prstGeom>
          <a:effectLst/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6348" y="79956"/>
            <a:ext cx="2057400" cy="5851525"/>
          </a:xfrm>
        </p:spPr>
        <p:txBody>
          <a:bodyPr vert="eaVert"/>
          <a:lstStyle>
            <a:lvl1pPr algn="l">
              <a:defRPr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79956"/>
            <a:ext cx="6465348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/>
              <a:t>7/10/2012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9176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419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 vol="80000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3926"/>
            <a:ext cx="8686800" cy="1143000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380246"/>
            <a:ext cx="8686800" cy="49377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/>
              <a:t>7/10/2012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579085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Underwater.wmv">
            <a:hlinkClick r:id="" action="ppaction://media"/>
          </p:cNvPr>
          <p:cNvPicPr>
            <a:picLocks noChangeAspect="1"/>
          </p:cNvPicPr>
          <p:nvPr userDrawn="1"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>
            <a:lum bright="-10000" contrast="10000"/>
          </a:blip>
          <a:srcRect t="33942" b="17288"/>
          <a:stretch/>
        </p:blipFill>
        <p:spPr>
          <a:xfrm>
            <a:off x="3628" y="0"/>
            <a:ext cx="9140372" cy="2971800"/>
          </a:xfrm>
          <a:prstGeom prst="rect">
            <a:avLst/>
          </a:prstGeom>
          <a:effectLst>
            <a:reflection blurRad="6350" stA="50000" endPos="95000" dist="101600" dir="5400000" sy="-100000" algn="bl" rotWithShape="0"/>
          </a:effec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624387"/>
            <a:ext cx="8686799" cy="1362075"/>
          </a:xfrm>
        </p:spPr>
        <p:txBody>
          <a:bodyPr anchor="t"/>
          <a:lstStyle>
            <a:lvl1pPr algn="l">
              <a:defRPr sz="4000" b="1" cap="all">
                <a:solidFill>
                  <a:schemeClr val="tx1"/>
                </a:solidFill>
                <a:effectLst>
                  <a:reflection blurRad="6350" stA="25000" endPos="45500" dir="5400000" sy="-100000" algn="bl" rotWithShape="0"/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" y="3124200"/>
            <a:ext cx="8686799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/>
              <a:t>7/10/2012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4215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419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3926"/>
            <a:ext cx="8686800" cy="1143000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40254" y="1371600"/>
            <a:ext cx="4255546" cy="493776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371600"/>
            <a:ext cx="4267200" cy="493776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/>
              <a:t>7/10/2012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96756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3926"/>
            <a:ext cx="8686800" cy="1143000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" y="1374960"/>
            <a:ext cx="42687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28600" y="2014722"/>
            <a:ext cx="4268788" cy="42976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374960"/>
            <a:ext cx="42703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014722"/>
            <a:ext cx="4270375" cy="42976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/>
              <a:t>7/10/2012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83444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3926"/>
            <a:ext cx="8686800" cy="1143000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/>
              <a:t>7/10/2012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06250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Underwater.wmv">
            <a:hlinkClick r:id="" action="ppaction://media"/>
          </p:cNvPr>
          <p:cNvPicPr>
            <a:picLocks noChangeAspect="1"/>
          </p:cNvPicPr>
          <p:nvPr userDrawn="1"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>
            <a:lum bright="-10000" contrast="10000"/>
          </a:blip>
          <a:srcRect t="69492" b="17288"/>
          <a:stretch/>
        </p:blipFill>
        <p:spPr>
          <a:xfrm>
            <a:off x="3628" y="5943600"/>
            <a:ext cx="9140372" cy="805542"/>
          </a:xfrm>
          <a:prstGeom prst="rect">
            <a:avLst/>
          </a:prstGeom>
          <a:effectLst/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/>
              <a:t>7/10/2012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9965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419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Underwater.wmv">
            <a:hlinkClick r:id="" action="ppaction://media"/>
          </p:cNvPr>
          <p:cNvPicPr>
            <a:picLocks noChangeAspect="1"/>
          </p:cNvPicPr>
          <p:nvPr userDrawn="1"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>
            <a:lum bright="-10000" contrast="10000"/>
          </a:blip>
          <a:srcRect t="69492" b="17288"/>
          <a:stretch/>
        </p:blipFill>
        <p:spPr>
          <a:xfrm>
            <a:off x="3628" y="5943600"/>
            <a:ext cx="9140372" cy="805542"/>
          </a:xfrm>
          <a:prstGeom prst="rect">
            <a:avLst/>
          </a:prstGeom>
          <a:effectLst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54684"/>
            <a:ext cx="3236913" cy="1162050"/>
          </a:xfrm>
        </p:spPr>
        <p:txBody>
          <a:bodyPr anchor="b"/>
          <a:lstStyle>
            <a:lvl1pPr algn="l">
              <a:defRPr sz="2000" b="1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54684"/>
            <a:ext cx="53403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8600" y="1216734"/>
            <a:ext cx="32369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/>
              <a:t>7/10/2012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46767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419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video>
              <p:cMediaNode vol="80000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</p:childTnLst>
        </p:cTn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Underwater.wmv">
            <a:hlinkClick r:id="" action="ppaction://media"/>
          </p:cNvPr>
          <p:cNvPicPr>
            <a:picLocks noChangeAspect="1"/>
          </p:cNvPicPr>
          <p:nvPr userDrawn="1"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>
            <a:lum bright="-10000" contrast="10000"/>
          </a:blip>
          <a:srcRect t="69492" b="17288"/>
          <a:stretch/>
        </p:blipFill>
        <p:spPr>
          <a:xfrm>
            <a:off x="3628" y="5943600"/>
            <a:ext cx="9140372" cy="805542"/>
          </a:xfrm>
          <a:prstGeom prst="rect">
            <a:avLst/>
          </a:prstGeom>
          <a:effectLst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416425"/>
            <a:ext cx="5486400" cy="566738"/>
          </a:xfrm>
        </p:spPr>
        <p:txBody>
          <a:bodyPr anchor="b"/>
          <a:lstStyle>
            <a:lvl1pPr algn="l">
              <a:defRPr sz="2000" b="1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228600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983163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/>
              <a:t>7/10/2012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4176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419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>
              <p:cMediaNode vol="80000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</p:childTnLst>
        </p:cTn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microsoft.com/office/2007/relationships/media" Target="../media/media1.wm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video" Target="../media/media1.wm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Underwater.wmv">
            <a:hlinkClick r:id="" action="ppaction://media"/>
          </p:cNvPr>
          <p:cNvPicPr>
            <a:picLocks noChangeAspect="1"/>
          </p:cNvPicPr>
          <p:nvPr>
            <a:videoFile r:link="rId14"/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 rotWithShape="1">
          <a:blip r:embed="rId15">
            <a:lum bright="-10000" contrast="10000"/>
          </a:blip>
          <a:srcRect t="62763" b="17288"/>
          <a:stretch/>
        </p:blipFill>
        <p:spPr>
          <a:xfrm>
            <a:off x="3628" y="0"/>
            <a:ext cx="9140372" cy="1215573"/>
          </a:xfrm>
          <a:prstGeom prst="rect">
            <a:avLst/>
          </a:prstGeom>
          <a:effectLst>
            <a:reflection blurRad="6350" stA="25000" endPos="95000" dist="101600" dir="5400000" sy="-100000" algn="bl" rotWithShape="0"/>
          </a:effec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28600" y="47172"/>
            <a:ext cx="8686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" y="1369998"/>
            <a:ext cx="8686800" cy="49377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286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56701E-279D-4010-B6E0-739AA257620B}" type="datetimeFigureOut">
              <a:rPr lang="en-US" smtClean="0"/>
              <a:t>7/10/2012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7818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BB2CEA-3D82-4BDD-9400-F052295398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88842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419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>
              <p:cMediaNode vol="80000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b="1" kern="1200"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Marsh Creek Site 4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228600" y="1380246"/>
            <a:ext cx="8686800" cy="5325354"/>
          </a:xfrm>
        </p:spPr>
        <p:txBody>
          <a:bodyPr>
            <a:normAutofit/>
          </a:bodyPr>
          <a:lstStyle/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pPr marL="0" indent="0">
              <a:buNone/>
            </a:pPr>
            <a:r>
              <a:rPr lang="en-US" sz="2400" dirty="0" smtClean="0"/>
              <a:t>     Sean </a:t>
            </a:r>
            <a:r>
              <a:rPr lang="en-US" sz="2400" dirty="0" err="1" smtClean="0"/>
              <a:t>Bagby</a:t>
            </a:r>
            <a:r>
              <a:rPr lang="en-US" sz="2400" dirty="0" smtClean="0"/>
              <a:t>, Jessica Wilson, </a:t>
            </a:r>
            <a:r>
              <a:rPr lang="en-US" sz="2400" dirty="0" err="1" smtClean="0"/>
              <a:t>Marcin</a:t>
            </a:r>
            <a:r>
              <a:rPr lang="en-US" sz="2400" dirty="0" smtClean="0"/>
              <a:t> </a:t>
            </a:r>
            <a:r>
              <a:rPr lang="en-US" sz="2400" dirty="0" err="1" smtClean="0"/>
              <a:t>Misztack</a:t>
            </a:r>
            <a:r>
              <a:rPr lang="en-US" sz="2400" dirty="0" smtClean="0"/>
              <a:t>, Alex Witherspoon </a:t>
            </a:r>
            <a:endParaRPr lang="en-US" sz="2400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6200" y="1295400"/>
            <a:ext cx="9067800" cy="48005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ectangle 5"/>
          <p:cNvSpPr/>
          <p:nvPr/>
        </p:nvSpPr>
        <p:spPr>
          <a:xfrm>
            <a:off x="3352800" y="3352800"/>
            <a:ext cx="1007611" cy="8382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0096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8558" y="79829"/>
            <a:ext cx="8686800" cy="1143000"/>
          </a:xfrm>
        </p:spPr>
        <p:txBody>
          <a:bodyPr/>
          <a:lstStyle/>
          <a:p>
            <a:r>
              <a:rPr lang="en-US" dirty="0"/>
              <a:t>Marsh Creek Site 4</a:t>
            </a:r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219201"/>
            <a:ext cx="4800599" cy="2895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4114800"/>
            <a:ext cx="4800600" cy="2743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4114800"/>
            <a:ext cx="4343399" cy="2743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9394" y="1219201"/>
            <a:ext cx="4304606" cy="28955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89369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Marsh Creek Site 4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3810000"/>
            <a:ext cx="3200400" cy="2429754"/>
          </a:xfrm>
        </p:spPr>
        <p:txBody>
          <a:bodyPr>
            <a:normAutofit lnSpcReduction="10000"/>
          </a:bodyPr>
          <a:lstStyle/>
          <a:p>
            <a:r>
              <a:rPr lang="en-US" sz="2400" dirty="0" smtClean="0"/>
              <a:t>The result is several </a:t>
            </a:r>
            <a:r>
              <a:rPr lang="en-US" sz="2400" dirty="0" smtClean="0"/>
              <a:t> </a:t>
            </a:r>
            <a:endParaRPr lang="en-US" sz="2400" dirty="0" smtClean="0"/>
          </a:p>
          <a:p>
            <a:pPr marL="0" indent="0">
              <a:buNone/>
            </a:pPr>
            <a:r>
              <a:rPr lang="en-US" sz="2400" dirty="0" smtClean="0"/>
              <a:t>dredge spoils that have </a:t>
            </a:r>
          </a:p>
          <a:p>
            <a:pPr marL="0" indent="0">
              <a:buNone/>
            </a:pPr>
            <a:r>
              <a:rPr lang="en-US" sz="2400" dirty="0" smtClean="0"/>
              <a:t>formed on the left bank </a:t>
            </a:r>
          </a:p>
          <a:p>
            <a:pPr marL="0" indent="0">
              <a:buNone/>
            </a:pPr>
            <a:r>
              <a:rPr lang="en-US" sz="2400" dirty="0" smtClean="0"/>
              <a:t>exposing tree roots and </a:t>
            </a:r>
          </a:p>
          <a:p>
            <a:pPr marL="0" indent="0">
              <a:buNone/>
            </a:pPr>
            <a:r>
              <a:rPr lang="en-US" sz="2400" dirty="0"/>
              <a:t>d</a:t>
            </a:r>
            <a:r>
              <a:rPr lang="en-US" sz="2400" dirty="0" smtClean="0"/>
              <a:t>isconnecting </a:t>
            </a:r>
            <a:r>
              <a:rPr lang="en-US" sz="2400" dirty="0" smtClean="0"/>
              <a:t>a headwall.</a:t>
            </a:r>
            <a:endParaRPr lang="en-US" sz="2400" dirty="0" smtClean="0"/>
          </a:p>
        </p:txBody>
      </p:sp>
      <p:sp>
        <p:nvSpPr>
          <p:cNvPr id="4" name="Rectangle 3"/>
          <p:cNvSpPr/>
          <p:nvPr/>
        </p:nvSpPr>
        <p:spPr>
          <a:xfrm>
            <a:off x="4927600" y="1542143"/>
            <a:ext cx="281940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n-US" sz="2400" dirty="0"/>
              <a:t>Concrete retainer</a:t>
            </a:r>
          </a:p>
          <a:p>
            <a:r>
              <a:rPr lang="en-US" sz="2400" dirty="0"/>
              <a:t>wall creating a </a:t>
            </a:r>
          </a:p>
          <a:p>
            <a:r>
              <a:rPr lang="en-US" sz="2400" dirty="0"/>
              <a:t>channeling effect that </a:t>
            </a:r>
            <a:r>
              <a:rPr lang="en-US" sz="2400" dirty="0" smtClean="0"/>
              <a:t>is  contributing </a:t>
            </a:r>
            <a:r>
              <a:rPr lang="en-US" sz="2400" dirty="0"/>
              <a:t>to </a:t>
            </a:r>
            <a:r>
              <a:rPr lang="en-US" sz="2400" dirty="0" smtClean="0"/>
              <a:t> undercutting </a:t>
            </a:r>
            <a:r>
              <a:rPr lang="en-US" sz="2400" dirty="0"/>
              <a:t>of the </a:t>
            </a:r>
            <a:r>
              <a:rPr lang="en-US" sz="2400" dirty="0" smtClean="0"/>
              <a:t> bank </a:t>
            </a:r>
            <a:r>
              <a:rPr lang="en-US" sz="2400" dirty="0"/>
              <a:t>on the left side </a:t>
            </a:r>
            <a:r>
              <a:rPr lang="en-US" sz="2400" dirty="0" smtClean="0"/>
              <a:t>of </a:t>
            </a:r>
            <a:r>
              <a:rPr lang="en-US" sz="2400" dirty="0"/>
              <a:t>the creek </a:t>
            </a:r>
          </a:p>
        </p:txBody>
      </p:sp>
      <p:sp>
        <p:nvSpPr>
          <p:cNvPr id="5" name="Rectangle 4"/>
          <p:cNvSpPr/>
          <p:nvPr/>
        </p:nvSpPr>
        <p:spPr>
          <a:xfrm>
            <a:off x="152400" y="1524000"/>
            <a:ext cx="4572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US" sz="2400" dirty="0">
                <a:solidFill>
                  <a:prstClr val="black"/>
                </a:solidFill>
              </a:rPr>
              <a:t>Bank erosion poses </a:t>
            </a:r>
            <a:r>
              <a:rPr lang="en-US" sz="2400" dirty="0" smtClean="0">
                <a:solidFill>
                  <a:prstClr val="black"/>
                </a:solidFill>
              </a:rPr>
              <a:t>a </a:t>
            </a:r>
            <a:r>
              <a:rPr lang="en-US" sz="2400" dirty="0">
                <a:solidFill>
                  <a:prstClr val="black"/>
                </a:solidFill>
              </a:rPr>
              <a:t>threat to drainage </a:t>
            </a:r>
            <a:r>
              <a:rPr lang="en-US" sz="2400" dirty="0" smtClean="0">
                <a:solidFill>
                  <a:prstClr val="black"/>
                </a:solidFill>
              </a:rPr>
              <a:t> structures</a:t>
            </a:r>
            <a:r>
              <a:rPr lang="en-US" sz="2400" dirty="0">
                <a:solidFill>
                  <a:prstClr val="black"/>
                </a:solidFill>
              </a:rPr>
              <a:t>, sewer pipes, trees, and most importantly stream ecology</a:t>
            </a:r>
          </a:p>
        </p:txBody>
      </p:sp>
      <p:sp>
        <p:nvSpPr>
          <p:cNvPr id="6" name="Rectangle 5"/>
          <p:cNvSpPr/>
          <p:nvPr/>
        </p:nvSpPr>
        <p:spPr>
          <a:xfrm>
            <a:off x="4724400" y="4419600"/>
            <a:ext cx="3810000" cy="9048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US" sz="2400" dirty="0">
                <a:solidFill>
                  <a:prstClr val="black"/>
                </a:solidFill>
              </a:rPr>
              <a:t>Erosion further down</a:t>
            </a:r>
          </a:p>
          <a:p>
            <a:pPr lvl="0">
              <a:spcBef>
                <a:spcPct val="20000"/>
              </a:spcBef>
            </a:pPr>
            <a:r>
              <a:rPr lang="en-US" sz="2400" dirty="0">
                <a:solidFill>
                  <a:prstClr val="black"/>
                </a:solidFill>
              </a:rPr>
              <a:t>Stream is not as severe</a:t>
            </a:r>
          </a:p>
        </p:txBody>
      </p:sp>
    </p:spTree>
    <p:extLst>
      <p:ext uri="{BB962C8B-B14F-4D97-AF65-F5344CB8AC3E}">
        <p14:creationId xmlns:p14="http://schemas.microsoft.com/office/powerpoint/2010/main" val="1146060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Marsh Creek Site 4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Further proof of bank erosion from measurements</a:t>
            </a:r>
            <a:endParaRPr lang="en-US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1676400"/>
            <a:ext cx="6221664" cy="3743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35603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Marsh Creek Site 4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Dissolved </a:t>
            </a:r>
            <a:r>
              <a:rPr lang="en-US" dirty="0" smtClean="0"/>
              <a:t>oxygen decreases as temperature increases and discharge decreases</a:t>
            </a:r>
            <a:endParaRPr lang="en-US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1295400"/>
            <a:ext cx="4495800" cy="3657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95401"/>
            <a:ext cx="5011425" cy="36575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39239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Marsh Creek Site 4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Results</a:t>
            </a:r>
            <a:endParaRPr lang="en-US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2209800"/>
            <a:ext cx="7962900" cy="3514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53309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S101881344">
  <a:themeElements>
    <a:clrScheme name="Waveform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7D310BA1-D636-4FA6-8511-A91491A64815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TS101881344</Template>
  <TotalTime>993</TotalTime>
  <Words>123</Words>
  <Application>Microsoft Office PowerPoint</Application>
  <PresentationFormat>On-screen Show (4:3)</PresentationFormat>
  <Paragraphs>43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TS101881344</vt:lpstr>
      <vt:lpstr>Marsh Creek Site 4</vt:lpstr>
      <vt:lpstr>Marsh Creek Site 4</vt:lpstr>
      <vt:lpstr>Marsh Creek Site 4</vt:lpstr>
      <vt:lpstr>Marsh Creek Site 4</vt:lpstr>
      <vt:lpstr>Marsh Creek Site 4</vt:lpstr>
      <vt:lpstr>Marsh Creek Site 4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</dc:title>
  <dc:creator>NHP</dc:creator>
  <dc:description>2010 animated water waves powerpoint template from presentationpro.com</dc:description>
  <cp:lastModifiedBy>juser</cp:lastModifiedBy>
  <cp:revision>29</cp:revision>
  <dcterms:created xsi:type="dcterms:W3CDTF">2012-07-03T18:48:29Z</dcterms:created>
  <dcterms:modified xsi:type="dcterms:W3CDTF">2012-07-10T19:16:32Z</dcterms:modified>
  <cp:category>2010 nature</cp:category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TC018813449991</vt:lpwstr>
  </property>
</Properties>
</file>